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61" r:id="rId5"/>
    <p:sldId id="262" r:id="rId6"/>
    <p:sldId id="276" r:id="rId7"/>
    <p:sldId id="278" r:id="rId8"/>
    <p:sldId id="258" r:id="rId9"/>
    <p:sldId id="259" r:id="rId10"/>
    <p:sldId id="260" r:id="rId11"/>
    <p:sldId id="277" r:id="rId12"/>
    <p:sldId id="272" r:id="rId13"/>
    <p:sldId id="270" r:id="rId14"/>
    <p:sldId id="271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22E045-E254-4E21-BCE6-1CC6E33C898B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F79C78-E4A6-4381-80FF-A3A96F78464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IR4.0 on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err="1" smtClean="0"/>
              <a:t>Norhayati</a:t>
            </a:r>
            <a:r>
              <a:rPr lang="en-US" dirty="0" smtClean="0"/>
              <a:t> Ahmad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8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Fluid and Organic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b="1" dirty="0" smtClean="0"/>
              <a:t>1.Risk </a:t>
            </a:r>
            <a:r>
              <a:rPr lang="en-US" b="1" dirty="0"/>
              <a:t>Tolerant &amp; allows inter-disciplinary study</a:t>
            </a:r>
            <a:endParaRPr lang="en-US" dirty="0"/>
          </a:p>
          <a:p>
            <a:r>
              <a:rPr lang="en-US" b="1" dirty="0"/>
              <a:t>2.Personalised –recognizes individual interest, ability and style</a:t>
            </a:r>
            <a:endParaRPr lang="en-US" dirty="0"/>
          </a:p>
          <a:p>
            <a:r>
              <a:rPr lang="en-US" b="1" dirty="0"/>
              <a:t>3.Responsive, non-prescriptive and flexible -what, when and where to study</a:t>
            </a:r>
            <a:endParaRPr lang="en-US" dirty="0"/>
          </a:p>
          <a:p>
            <a:r>
              <a:rPr lang="en-US" b="1" dirty="0"/>
              <a:t>4.Focus on humanistic elements &amp; permits maximum self-actualization of each individual </a:t>
            </a:r>
            <a:endParaRPr lang="en-US" dirty="0"/>
          </a:p>
          <a:p>
            <a:r>
              <a:rPr lang="en-US" b="1" dirty="0"/>
              <a:t>5.Develops specific and measurable cognitive &amp; </a:t>
            </a:r>
            <a:r>
              <a:rPr lang="en-US" b="1" dirty="0" err="1"/>
              <a:t>behavioural</a:t>
            </a:r>
            <a:r>
              <a:rPr lang="en-US" b="1" dirty="0"/>
              <a:t> attainments</a:t>
            </a:r>
            <a:endParaRPr lang="en-US" dirty="0"/>
          </a:p>
          <a:p>
            <a:r>
              <a:rPr lang="en-US" b="1" dirty="0"/>
              <a:t>6.Involves co-curation &amp; trust</a:t>
            </a:r>
            <a:endParaRPr lang="en-US" dirty="0"/>
          </a:p>
          <a:p>
            <a:r>
              <a:rPr lang="en-US" b="1" dirty="0"/>
              <a:t>7.Excites, challenges, and motivates each student</a:t>
            </a:r>
            <a:endParaRPr lang="en-US" dirty="0"/>
          </a:p>
          <a:p>
            <a:r>
              <a:rPr lang="en-US" b="1" dirty="0"/>
              <a:t>8.Feedback through assessment for learning and assessment as Learning</a:t>
            </a:r>
            <a:endParaRPr lang="en-US" dirty="0"/>
          </a:p>
          <a:p>
            <a:r>
              <a:rPr lang="en-US" b="1" dirty="0"/>
              <a:t>9.Transparent and Intentional</a:t>
            </a:r>
            <a:endParaRPr lang="en-US" dirty="0"/>
          </a:p>
          <a:p>
            <a:r>
              <a:rPr lang="en-US" b="1" dirty="0"/>
              <a:t>10.Rewards every key </a:t>
            </a:r>
            <a:r>
              <a:rPr lang="en-US" b="1" dirty="0" smtClean="0"/>
              <a:t>achievement </a:t>
            </a:r>
            <a:endParaRPr lang="en-US" dirty="0"/>
          </a:p>
          <a:p>
            <a:r>
              <a:rPr lang="en-US" b="1" dirty="0"/>
              <a:t>11.Leverages on Technology to enrich &amp; enhance learning</a:t>
            </a:r>
            <a:endParaRPr lang="en-US" dirty="0"/>
          </a:p>
          <a:p>
            <a:r>
              <a:rPr lang="en-US" b="1" dirty="0"/>
              <a:t>12.Promotes self-directed, independent </a:t>
            </a:r>
            <a:r>
              <a:rPr lang="en-US" b="1" dirty="0" smtClean="0"/>
              <a:t>learning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2200" b="1" i="1" dirty="0" smtClean="0"/>
              <a:t>* Ref (Taylor’s University: Developing Fluid and Organic Curriculum)  </a:t>
            </a:r>
            <a:endParaRPr lang="en-US" sz="2200" i="1" dirty="0"/>
          </a:p>
          <a:p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8662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implementations in Malaysian Universities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CEO@faculty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- local and international CEO of industries to share experience and knowledge</a:t>
            </a:r>
          </a:p>
          <a:p>
            <a:r>
              <a:rPr lang="en-US" dirty="0" smtClean="0"/>
              <a:t>2U2i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- 2 years in universities and 2 years in industries</a:t>
            </a:r>
          </a:p>
          <a:p>
            <a:r>
              <a:rPr lang="en-US" dirty="0" smtClean="0"/>
              <a:t>MOOCs </a:t>
            </a:r>
            <a:r>
              <a:rPr lang="en-US" dirty="0" smtClean="0"/>
              <a:t>(Massive </a:t>
            </a:r>
            <a:r>
              <a:rPr lang="en-US" dirty="0" smtClean="0"/>
              <a:t>Open Online Courses)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Online learning that can transfer credit to formal academic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Gap Year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- 2 </a:t>
            </a:r>
            <a:r>
              <a:rPr lang="en-US" dirty="0" err="1" smtClean="0"/>
              <a:t>sem</a:t>
            </a:r>
            <a:r>
              <a:rPr lang="en-US" dirty="0" smtClean="0"/>
              <a:t> off to do: national services, volunteerism, general (sports, travels and work)</a:t>
            </a:r>
          </a:p>
          <a:p>
            <a:r>
              <a:rPr lang="en-US" dirty="0" smtClean="0"/>
              <a:t>Jukebox Education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Campus-in-Campus  (CIC) initiative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Engaging students in global </a:t>
            </a:r>
            <a:r>
              <a:rPr lang="en-US" dirty="0" err="1" smtClean="0"/>
              <a:t>clasroom</a:t>
            </a:r>
            <a:r>
              <a:rPr lang="en-US" dirty="0" smtClean="0"/>
              <a:t> (student exchange, Joint Degree, Joint </a:t>
            </a:r>
            <a:r>
              <a:rPr lang="en-US" dirty="0" smtClean="0"/>
              <a:t>   supervision</a:t>
            </a:r>
            <a:r>
              <a:rPr lang="en-US" dirty="0" smtClean="0"/>
              <a:t>, joint research and laboratory with partner universities</a:t>
            </a:r>
          </a:p>
          <a:p>
            <a:r>
              <a:rPr lang="en-US" dirty="0" smtClean="0"/>
              <a:t>APEL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Accreditation of Prior </a:t>
            </a:r>
            <a:r>
              <a:rPr lang="en-US" dirty="0" err="1" smtClean="0"/>
              <a:t>Experiencial</a:t>
            </a:r>
            <a:r>
              <a:rPr lang="en-US" dirty="0" smtClean="0"/>
              <a:t> Learning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identification, documentation and evaluation of previous experienced based learning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from certificate to Master degree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9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Taylor’s presentation slides</a:t>
            </a:r>
          </a:p>
          <a:p>
            <a:r>
              <a:rPr lang="en-US" dirty="0" smtClean="0"/>
              <a:t>Go to Taylor’s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7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COMPLEMENTARY STUDIES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Complementary Study Component allows student to study </a:t>
            </a:r>
            <a:r>
              <a:rPr lang="en-US" b="1" dirty="0"/>
              <a:t>modules in a related or unrelated field from the same or different school to complement the primary major</a:t>
            </a:r>
            <a:r>
              <a:rPr lang="en-US" dirty="0"/>
              <a:t>. It may be completed in a form of </a:t>
            </a:r>
            <a:r>
              <a:rPr lang="en-US" b="1" dirty="0"/>
              <a:t>free electives, extension, minor or a second major that typically requires at least one (1) semester of student learning time.</a:t>
            </a:r>
          </a:p>
        </p:txBody>
      </p:sp>
    </p:spTree>
    <p:extLst>
      <p:ext uri="{BB962C8B-B14F-4D97-AF65-F5344CB8AC3E}">
        <p14:creationId xmlns:p14="http://schemas.microsoft.com/office/powerpoint/2010/main" val="6387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electives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Electives – Choose from five to seven free elective modules in 3 different clusters of which not related to the Primary Major. These clusters include (</a:t>
            </a:r>
            <a:r>
              <a:rPr lang="en-US" dirty="0" err="1"/>
              <a:t>i</a:t>
            </a:r>
            <a:r>
              <a:rPr lang="en-US" dirty="0"/>
              <a:t>) Arts, Humanities and Social Sciences, (ii) Business, Services and Management and (iii) Science, Technology and Society.</a:t>
            </a:r>
          </a:p>
          <a:p>
            <a:endParaRPr lang="en-US" dirty="0"/>
          </a:p>
          <a:p>
            <a:r>
              <a:rPr lang="en-US" dirty="0"/>
              <a:t>A Minor – Gain breadth of knowledge by taking five set modules outside of a particular major field of study. There are 53 minors offered.</a:t>
            </a:r>
          </a:p>
          <a:p>
            <a:endParaRPr lang="en-US" dirty="0"/>
          </a:p>
          <a:p>
            <a:r>
              <a:rPr lang="en-US" dirty="0"/>
              <a:t>An Extension – Expand depth of knowledge by taking five set modules in a specific area within a major field of study. There are 21 extensions available.</a:t>
            </a:r>
          </a:p>
          <a:p>
            <a:endParaRPr lang="en-US" dirty="0"/>
          </a:p>
          <a:p>
            <a:r>
              <a:rPr lang="en-US" dirty="0"/>
              <a:t>A Second Major – Master another field of study by taking 12 set modules. Choose from 11 majors.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9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Education providers need to be sensitive to customer requirement as students have plenty of choices…</a:t>
            </a:r>
          </a:p>
          <a:p>
            <a:r>
              <a:rPr lang="en-US" dirty="0" smtClean="0"/>
              <a:t>MEDIU/Faculty…..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Need </a:t>
            </a:r>
            <a:r>
              <a:rPr lang="en-US" dirty="0"/>
              <a:t>to benchmark </a:t>
            </a:r>
            <a:r>
              <a:rPr lang="en-US" dirty="0" smtClean="0"/>
              <a:t>other universities </a:t>
            </a:r>
          </a:p>
          <a:p>
            <a:pPr marL="393192" lvl="1" indent="0">
              <a:buNone/>
            </a:pPr>
            <a:r>
              <a:rPr lang="en-US" dirty="0"/>
              <a:t> </a:t>
            </a:r>
            <a:r>
              <a:rPr lang="en-US" dirty="0" smtClean="0"/>
              <a:t>  (</a:t>
            </a:r>
            <a:r>
              <a:rPr lang="en-US" dirty="0"/>
              <a:t>local and international)</a:t>
            </a:r>
          </a:p>
          <a:p>
            <a:pPr lvl="1"/>
            <a:r>
              <a:rPr lang="en-US" dirty="0" smtClean="0"/>
              <a:t>Need to venture into new areas/fields </a:t>
            </a:r>
          </a:p>
          <a:p>
            <a:pPr lvl="1"/>
            <a:r>
              <a:rPr lang="en-US" dirty="0" smtClean="0"/>
              <a:t>Need to conduct market survey 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review curriculum to suit current trends </a:t>
            </a:r>
            <a:r>
              <a:rPr lang="en-US" dirty="0" smtClean="0"/>
              <a:t>(main content, new electives </a:t>
            </a:r>
            <a:r>
              <a:rPr lang="en-US" dirty="0"/>
              <a:t>and technology support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Need to upgrade facilities for effective T&amp;L</a:t>
            </a:r>
          </a:p>
          <a:p>
            <a:pPr lvl="1"/>
            <a:r>
              <a:rPr lang="en-US" dirty="0" smtClean="0"/>
              <a:t>Need to train lecturers </a:t>
            </a:r>
            <a:r>
              <a:rPr lang="en-US" dirty="0"/>
              <a:t>on </a:t>
            </a:r>
            <a:r>
              <a:rPr lang="en-US" smtClean="0"/>
              <a:t>heutagogy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017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presentation…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happening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Heutagogy</a:t>
            </a:r>
            <a:endParaRPr lang="en-US" dirty="0" smtClean="0"/>
          </a:p>
          <a:p>
            <a:r>
              <a:rPr lang="en-US" dirty="0" smtClean="0"/>
              <a:t>Curriculum: </a:t>
            </a:r>
            <a:r>
              <a:rPr lang="en-US" dirty="0" smtClean="0"/>
              <a:t>Characteristics and Implementation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4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happening?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IR4.0</a:t>
            </a:r>
            <a:endParaRPr lang="en-US" dirty="0"/>
          </a:p>
          <a:p>
            <a:r>
              <a:rPr lang="en-US" dirty="0" smtClean="0"/>
              <a:t>New Education </a:t>
            </a:r>
            <a:r>
              <a:rPr lang="en-US" dirty="0" err="1" smtClean="0"/>
              <a:t>Vission</a:t>
            </a:r>
            <a:r>
              <a:rPr lang="en-US" dirty="0" smtClean="0"/>
              <a:t> : Malaysia </a:t>
            </a:r>
            <a:r>
              <a:rPr lang="en-US" dirty="0"/>
              <a:t>Education Blueprint 2015 - 2025 (</a:t>
            </a:r>
            <a:r>
              <a:rPr lang="en-US" dirty="0" smtClean="0"/>
              <a:t>Higher Education) </a:t>
            </a:r>
          </a:p>
          <a:p>
            <a:r>
              <a:rPr lang="en-US" dirty="0" smtClean="0"/>
              <a:t>The changing facets of Current and Future Generations of Students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688733"/>
              </p:ext>
            </p:extLst>
          </p:nvPr>
        </p:nvGraphicFramePr>
        <p:xfrm>
          <a:off x="2057400" y="1676400"/>
          <a:ext cx="4419147" cy="4678363"/>
        </p:xfrm>
        <a:graphic>
          <a:graphicData uri="http://schemas.openxmlformats.org/drawingml/2006/table">
            <a:tbl>
              <a:tblPr/>
              <a:tblGrid>
                <a:gridCol w="5753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3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5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53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177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77777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effectLst/>
                        </a:rPr>
                        <a:t>Generation Name</a:t>
                      </a:r>
                      <a:endParaRPr lang="en-US" sz="700" dirty="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Births</a:t>
                      </a:r>
                      <a:br>
                        <a:rPr lang="en-US" sz="700" b="1">
                          <a:effectLst/>
                        </a:rPr>
                      </a:br>
                      <a:r>
                        <a:rPr lang="en-US" sz="700" b="1">
                          <a:effectLst/>
                        </a:rPr>
                        <a:t>Start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Births</a:t>
                      </a:r>
                      <a:br>
                        <a:rPr lang="en-US" sz="700" b="1">
                          <a:effectLst/>
                        </a:rPr>
                      </a:br>
                      <a:r>
                        <a:rPr lang="en-US" sz="700" b="1">
                          <a:effectLst/>
                        </a:rPr>
                        <a:t>End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Youngest</a:t>
                      </a:r>
                      <a:br>
                        <a:rPr lang="en-US" sz="700" b="1">
                          <a:effectLst/>
                        </a:rPr>
                      </a:br>
                      <a:r>
                        <a:rPr lang="en-US" sz="700" b="1">
                          <a:effectLst/>
                        </a:rPr>
                        <a:t>Age Today*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Oldest Age</a:t>
                      </a:r>
                      <a:br>
                        <a:rPr lang="en-US" sz="700" b="1">
                          <a:effectLst/>
                        </a:rPr>
                      </a:br>
                      <a:r>
                        <a:rPr lang="en-US" sz="700" b="1">
                          <a:effectLst/>
                        </a:rPr>
                        <a:t>Today*</a:t>
                      </a:r>
                      <a:br>
                        <a:rPr lang="en-US" sz="700" b="1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649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The Lost Generation</a:t>
                      </a:r>
                      <a:br>
                        <a:rPr lang="en-US" sz="700" b="1">
                          <a:effectLst/>
                        </a:rPr>
                      </a:br>
                      <a:r>
                        <a:rPr lang="en-US" sz="700" b="1">
                          <a:effectLst/>
                        </a:rPr>
                        <a:t>The Generation of 1914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1890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1915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128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3212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The Interbellum Generation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1901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1913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117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777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The Greatest Generation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1910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1924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94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108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2340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The Silent Generation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1925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1945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73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93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7777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effectLst/>
                        </a:rPr>
                        <a:t>Baby Boomer Generation</a:t>
                      </a:r>
                      <a:endParaRPr lang="en-US" sz="700" dirty="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1946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1964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54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72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2340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Generation X (Baby Bust)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1965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1979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39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53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6905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Xennials</a:t>
                      </a:r>
                      <a:br>
                        <a:rPr lang="en-US" sz="700" b="1">
                          <a:effectLst/>
                        </a:rPr>
                      </a:b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1975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1985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43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93212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Millennials</a:t>
                      </a:r>
                      <a:br>
                        <a:rPr lang="en-US" sz="700" b="1">
                          <a:effectLst/>
                        </a:rPr>
                      </a:br>
                      <a:r>
                        <a:rPr lang="en-US" sz="700" b="1">
                          <a:effectLst/>
                        </a:rPr>
                        <a:t>Generation Y, Gen Next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1980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1994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24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38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6905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iGen / Gen Z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1995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2012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23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1469">
                <a:tc>
                  <a:txBody>
                    <a:bodyPr/>
                    <a:lstStyle/>
                    <a:p>
                      <a:pPr algn="ctr"/>
                      <a:r>
                        <a:rPr lang="en-US" sz="700" b="1">
                          <a:effectLst/>
                        </a:rPr>
                        <a:t>Gen Alpha</a:t>
                      </a:r>
                      <a:endParaRPr lang="en-US" sz="700">
                        <a:effectLst/>
                      </a:endParaRP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2013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2025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effectLst/>
                        </a:rPr>
                        <a:t>5</a:t>
                      </a:r>
                    </a:p>
                  </a:txBody>
                  <a:tcPr marL="15510" marR="7755" marT="7755" marB="77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52400" y="426231"/>
            <a:ext cx="10058400" cy="6000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76176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rgbClr val="406618"/>
                </a:solidFill>
                <a:effectLst/>
                <a:latin typeface="Helvetica Neue"/>
                <a:cs typeface="Arial" pitchFamily="34" charset="0"/>
              </a:rPr>
              <a:t>Which Generation are You?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(*age if still alive today)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08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iGen</a:t>
            </a:r>
            <a:r>
              <a:rPr lang="en-US" dirty="0" smtClean="0"/>
              <a:t>/Gen 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Less "in person" and "face to face" contact with others due to more time connecting via </a:t>
            </a:r>
            <a:r>
              <a:rPr lang="en-US" dirty="0" err="1" smtClean="0"/>
              <a:t>gadjets</a:t>
            </a:r>
            <a:endParaRPr lang="en-US" dirty="0"/>
          </a:p>
          <a:p>
            <a:r>
              <a:rPr lang="en-US" dirty="0"/>
              <a:t>Heavy use of gaming</a:t>
            </a:r>
          </a:p>
          <a:p>
            <a:r>
              <a:rPr lang="en-US" dirty="0"/>
              <a:t>Less reading of books, and newspapers</a:t>
            </a:r>
          </a:p>
          <a:p>
            <a:r>
              <a:rPr lang="en-US" dirty="0"/>
              <a:t>Grew up more supervised, more protected than prior generations</a:t>
            </a:r>
          </a:p>
          <a:p>
            <a:r>
              <a:rPr lang="en-US" dirty="0"/>
              <a:t>Less experience with teen jobs and earning money in high </a:t>
            </a:r>
            <a:r>
              <a:rPr lang="en-US" dirty="0" smtClean="0"/>
              <a:t>school</a:t>
            </a:r>
          </a:p>
          <a:p>
            <a:r>
              <a:rPr lang="en-US" dirty="0" smtClean="0"/>
              <a:t>Experience with disruptive technology (smartphone, UBER, </a:t>
            </a:r>
            <a:r>
              <a:rPr lang="en-US" dirty="0" err="1" smtClean="0"/>
              <a:t>airbnb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May stay up till 2 AM using smart phone and social media</a:t>
            </a:r>
          </a:p>
          <a:p>
            <a:r>
              <a:rPr lang="en-US" dirty="0"/>
              <a:t>Possibly more depressed than prior generations</a:t>
            </a:r>
          </a:p>
          <a:p>
            <a:r>
              <a:rPr lang="en-US" dirty="0"/>
              <a:t>Feels more lonely, and not needed</a:t>
            </a:r>
          </a:p>
          <a:p>
            <a:r>
              <a:rPr lang="en-US" dirty="0"/>
              <a:t>Possibly a higher suicide 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1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Heutagogy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Personalization of learning</a:t>
            </a:r>
          </a:p>
          <a:p>
            <a:r>
              <a:rPr lang="en-US" dirty="0" smtClean="0"/>
              <a:t>Co-Curators of Knowledge</a:t>
            </a:r>
          </a:p>
          <a:p>
            <a:r>
              <a:rPr lang="en-US" dirty="0" smtClean="0"/>
              <a:t>Blurring in Academic Disciplines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norhayati.ahmad\Documents\Workshop\pedagogy-heutagogy-compar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9060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0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incorporates…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skills, talent and other value added skills</a:t>
            </a:r>
          </a:p>
          <a:p>
            <a:r>
              <a:rPr lang="en-US" dirty="0" smtClean="0"/>
              <a:t>Human </a:t>
            </a:r>
            <a:r>
              <a:rPr lang="en-US" dirty="0" err="1" smtClean="0"/>
              <a:t>centred</a:t>
            </a:r>
            <a:r>
              <a:rPr lang="en-US" dirty="0" smtClean="0"/>
              <a:t> rather than tasks based</a:t>
            </a:r>
          </a:p>
          <a:p>
            <a:r>
              <a:rPr lang="en-US" dirty="0" smtClean="0"/>
              <a:t>Interdisciplinary</a:t>
            </a:r>
          </a:p>
          <a:p>
            <a:r>
              <a:rPr lang="en-US" dirty="0" smtClean="0"/>
              <a:t>Convergence of man and machine (technology enhanced, gamification)</a:t>
            </a:r>
          </a:p>
          <a:p>
            <a:r>
              <a:rPr lang="en-US" dirty="0" smtClean="0"/>
              <a:t>Development of affective domains (social intelligence as much as IQ)</a:t>
            </a:r>
          </a:p>
          <a:p>
            <a:r>
              <a:rPr lang="en-US" dirty="0" smtClean="0"/>
              <a:t>Anywhere, anytime learning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and Learning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Active learning (student </a:t>
            </a:r>
            <a:r>
              <a:rPr lang="en-US" dirty="0" err="1" smtClean="0"/>
              <a:t>centred</a:t>
            </a:r>
            <a:r>
              <a:rPr lang="en-US" dirty="0" smtClean="0"/>
              <a:t> learning)</a:t>
            </a:r>
          </a:p>
          <a:p>
            <a:r>
              <a:rPr lang="en-US" dirty="0" smtClean="0"/>
              <a:t>Self directed learning (explore and learn, learning by doing, home schooling?)</a:t>
            </a:r>
          </a:p>
          <a:p>
            <a:r>
              <a:rPr lang="en-US" dirty="0" smtClean="0"/>
              <a:t>Peer learning (group activities, co-operative learning))</a:t>
            </a:r>
          </a:p>
          <a:p>
            <a:r>
              <a:rPr lang="en-US" dirty="0" smtClean="0"/>
              <a:t>Challenge based learning (competitions, designs)</a:t>
            </a:r>
          </a:p>
          <a:p>
            <a:r>
              <a:rPr lang="en-US" dirty="0" err="1" smtClean="0"/>
              <a:t>Synchronised</a:t>
            </a:r>
            <a:r>
              <a:rPr lang="en-US" dirty="0" smtClean="0"/>
              <a:t> classroom (interactive, you-tube, life streaming with other universities)</a:t>
            </a:r>
          </a:p>
          <a:p>
            <a:r>
              <a:rPr lang="en-US" dirty="0" smtClean="0"/>
              <a:t>Open on-line courses (anywhere, anytime)</a:t>
            </a:r>
          </a:p>
          <a:p>
            <a:r>
              <a:rPr lang="en-US" dirty="0" smtClean="0"/>
              <a:t>Achievement of skills (digital badge, certificates, credentials, progress bar)</a:t>
            </a:r>
          </a:p>
          <a:p>
            <a:r>
              <a:rPr lang="en-US" dirty="0" smtClean="0"/>
              <a:t>2U2i (learning at </a:t>
            </a:r>
            <a:r>
              <a:rPr lang="en-US" dirty="0" err="1" smtClean="0"/>
              <a:t>univ</a:t>
            </a:r>
            <a:r>
              <a:rPr lang="en-US" dirty="0" smtClean="0"/>
              <a:t> and industries)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</TotalTime>
  <Words>897</Words>
  <Application>Microsoft Office PowerPoint</Application>
  <PresentationFormat>On-screen Show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Impact of IR4.0 on Education</vt:lpstr>
      <vt:lpstr>This presentation…</vt:lpstr>
      <vt:lpstr>Why is it happening?</vt:lpstr>
      <vt:lpstr>PowerPoint Presentation</vt:lpstr>
      <vt:lpstr>iGen/Gen Z</vt:lpstr>
      <vt:lpstr>Heutagogy</vt:lpstr>
      <vt:lpstr>PowerPoint Presentation</vt:lpstr>
      <vt:lpstr>Curriculum incorporates…</vt:lpstr>
      <vt:lpstr>Teaching and Learning process</vt:lpstr>
      <vt:lpstr>Characteristics of Fluid and Organic Curriculum</vt:lpstr>
      <vt:lpstr>Some implementations in Malaysian Universities</vt:lpstr>
      <vt:lpstr>Example</vt:lpstr>
      <vt:lpstr>COMPLEMENTARY STUDIES </vt:lpstr>
      <vt:lpstr>Broad electives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Assoc. Prof. Norhayati Ahmad</dc:creator>
  <cp:lastModifiedBy>Assoc. Prof. Norhayati Ahmad</cp:lastModifiedBy>
  <cp:revision>34</cp:revision>
  <dcterms:created xsi:type="dcterms:W3CDTF">2018-11-21T04:46:39Z</dcterms:created>
  <dcterms:modified xsi:type="dcterms:W3CDTF">2019-02-20T00:59:52Z</dcterms:modified>
</cp:coreProperties>
</file>